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1;&#1072;&#1073;&#1086;&#1088;&#1072;&#1090;&#1086;&#1088;&#1085;&#1072;%20&#1088;&#1086;&#1073;&#1086;&#1090;&#1072;%2011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6"/>
  <c:chart>
    <c:view3D>
      <c:perspective val="30"/>
    </c:view3D>
    <c:floor>
      <c:spPr>
        <a:solidFill>
          <a:srgbClr val="00B050"/>
        </a:solidFill>
      </c:spPr>
    </c:floor>
    <c:sideWall>
      <c:spPr>
        <a:gradFill flip="none" rotWithShape="1">
          <a:gsLst>
            <a:gs pos="0">
              <a:srgbClr val="F79646">
                <a:shade val="30000"/>
                <a:satMod val="115000"/>
              </a:srgbClr>
            </a:gs>
            <a:gs pos="50000">
              <a:srgbClr val="F79646">
                <a:shade val="67500"/>
                <a:satMod val="115000"/>
              </a:srgbClr>
            </a:gs>
            <a:gs pos="100000">
              <a:srgbClr val="F79646">
                <a:shade val="100000"/>
                <a:satMod val="115000"/>
              </a:srgbClr>
            </a:gs>
          </a:gsLst>
          <a:lin ang="18900000" scaled="1"/>
          <a:tileRect/>
        </a:gradFill>
      </c:spPr>
    </c:sideWall>
    <c:backWall>
      <c:spPr>
        <a:gradFill flip="none" rotWithShape="1">
          <a:gsLst>
            <a:gs pos="0">
              <a:srgbClr val="F79646">
                <a:shade val="30000"/>
                <a:satMod val="115000"/>
              </a:srgbClr>
            </a:gs>
            <a:gs pos="50000">
              <a:srgbClr val="F79646">
                <a:shade val="67500"/>
                <a:satMod val="115000"/>
              </a:srgbClr>
            </a:gs>
            <a:gs pos="100000">
              <a:srgbClr val="F79646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</c:spPr>
    </c:backWall>
    <c:plotArea>
      <c:layout>
        <c:manualLayout>
          <c:layoutTarget val="inner"/>
          <c:xMode val="edge"/>
          <c:yMode val="edge"/>
          <c:x val="0.11714646464646467"/>
          <c:y val="7.1906469760900135E-2"/>
          <c:w val="0.70431759906759883"/>
          <c:h val="0.90084247538677942"/>
        </c:manualLayout>
      </c:layout>
      <c:bar3DChart>
        <c:barDir val="col"/>
        <c:grouping val="standard"/>
        <c:ser>
          <c:idx val="0"/>
          <c:order val="0"/>
          <c:spPr>
            <a:solidFill>
              <a:srgbClr val="7030A0"/>
            </a:solidFill>
          </c:spPr>
          <c:cat>
            <c:strRef>
              <c:f>Лист1!$A$3:$A$6</c:f>
              <c:strCache>
                <c:ptCount val="4"/>
                <c:pt idx="0">
                  <c:v>Зима</c:v>
                </c:pt>
                <c:pt idx="1">
                  <c:v>Весна</c:v>
                </c:pt>
                <c:pt idx="2">
                  <c:v>Літо</c:v>
                </c:pt>
                <c:pt idx="3">
                  <c:v>Осінь</c:v>
                </c:pt>
              </c:strCache>
            </c:strRef>
          </c:cat>
          <c:val>
            <c:numRef>
              <c:f>Лист1!$B$3:$B$6</c:f>
              <c:numCache>
                <c:formatCode>@</c:formatCode>
                <c:ptCount val="4"/>
                <c:pt idx="0">
                  <c:v>-5</c:v>
                </c:pt>
                <c:pt idx="1">
                  <c:v>15</c:v>
                </c:pt>
                <c:pt idx="2">
                  <c:v>25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spPr>
            <a:solidFill>
              <a:srgbClr val="F02CF5"/>
            </a:solidFill>
          </c:spPr>
          <c:cat>
            <c:strRef>
              <c:f>Лист1!$A$3:$A$6</c:f>
              <c:strCache>
                <c:ptCount val="4"/>
                <c:pt idx="0">
                  <c:v>Зима</c:v>
                </c:pt>
                <c:pt idx="1">
                  <c:v>Весна</c:v>
                </c:pt>
                <c:pt idx="2">
                  <c:v>Літо</c:v>
                </c:pt>
                <c:pt idx="3">
                  <c:v>Осінь</c:v>
                </c:pt>
              </c:strCache>
            </c:strRef>
          </c:cat>
          <c:val>
            <c:numRef>
              <c:f>Лист1!$C$3:$C$6</c:f>
              <c:numCache>
                <c:formatCode>General</c:formatCode>
                <c:ptCount val="4"/>
                <c:pt idx="0">
                  <c:v>90</c:v>
                </c:pt>
                <c:pt idx="1">
                  <c:v>92</c:v>
                </c:pt>
                <c:pt idx="2">
                  <c:v>92</c:v>
                </c:pt>
                <c:pt idx="3">
                  <c:v>91</c:v>
                </c:pt>
              </c:numCache>
            </c:numRef>
          </c:val>
        </c:ser>
        <c:shape val="cone"/>
        <c:axId val="140324224"/>
        <c:axId val="98944128"/>
        <c:axId val="81847616"/>
      </c:bar3DChart>
      <c:catAx>
        <c:axId val="140324224"/>
        <c:scaling>
          <c:orientation val="minMax"/>
        </c:scaling>
        <c:axPos val="b"/>
        <c:tickLblPos val="nextTo"/>
        <c:spPr>
          <a:solidFill>
            <a:schemeClr val="bg1"/>
          </a:solidFill>
        </c:spPr>
        <c:txPr>
          <a:bodyPr/>
          <a:lstStyle/>
          <a:p>
            <a:pPr>
              <a:defRPr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endParaRPr lang="ru-RU"/>
          </a:p>
        </c:txPr>
        <c:crossAx val="98944128"/>
        <c:crosses val="autoZero"/>
        <c:auto val="1"/>
        <c:lblAlgn val="ctr"/>
        <c:lblOffset val="100"/>
      </c:catAx>
      <c:valAx>
        <c:axId val="98944128"/>
        <c:scaling>
          <c:orientation val="minMax"/>
        </c:scaling>
        <c:axPos val="l"/>
        <c:majorGridlines/>
        <c:numFmt formatCode="@" sourceLinked="1"/>
        <c:tickLblPos val="nextTo"/>
        <c:crossAx val="140324224"/>
        <c:crosses val="autoZero"/>
        <c:crossBetween val="between"/>
      </c:valAx>
      <c:serAx>
        <c:axId val="81847616"/>
        <c:scaling>
          <c:orientation val="minMax"/>
        </c:scaling>
        <c:axPos val="b"/>
        <c:tickLblPos val="nextTo"/>
        <c:crossAx val="98944128"/>
        <c:crosses val="autoZero"/>
      </c:serAx>
      <c:spPr>
        <a:solidFill>
          <a:schemeClr val="accent6">
            <a:lumMod val="40000"/>
            <a:lumOff val="60000"/>
          </a:schemeClr>
        </a:solidFill>
      </c:spPr>
    </c:plotArea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6.jpeg"/><Relationship Id="rId7" Type="http://schemas.openxmlformats.org/officeDocument/2006/relationships/image" Target="../media/image20.gif"/><Relationship Id="rId12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85918" y="1928802"/>
            <a:ext cx="5524389" cy="267624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uk-UA" sz="8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Пори року</a:t>
            </a:r>
            <a:endParaRPr lang="ru-RU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142852"/>
            <a:ext cx="650085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60000" endA="900" endPos="60000" dist="60007" dir="5400000" sy="-100000" algn="bl" rotWithShape="0"/>
                </a:effectLst>
              </a:rPr>
              <a:t>Наумчук</a:t>
            </a:r>
            <a:r>
              <a:rPr lang="uk-UA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60000" endA="900" endPos="60000" dist="60007" dir="5400000" sy="-100000" algn="bl" rotWithShape="0"/>
                </a:effectLst>
              </a:rPr>
              <a:t> Олена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17410" name="AutoShape 2" descr="Картинки по запросу пори рок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Картинки по запросу пори рок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4" name="AutoShape 6" descr="Картинки по запросу пори рок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6" name="AutoShape 8" descr="Картинки по запросу пори рок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500430" y="3214686"/>
            <a:ext cx="20136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Зміст</a:t>
            </a:r>
            <a:endParaRPr lang="ru-RU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4" name="Прямоугольник 13">
            <a:hlinkClick r:id="" action="ppaction://hlinkshowjump?jump=nextslide"/>
            <a:hlinkHover r:id="" action="ppaction://hlinkshowjump?jump=nextslide"/>
          </p:cNvPr>
          <p:cNvSpPr/>
          <p:nvPr/>
        </p:nvSpPr>
        <p:spPr>
          <a:xfrm>
            <a:off x="0" y="4214818"/>
            <a:ext cx="2285984" cy="646331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hlinkClick r:id="rId2" action="ppaction://hlinksldjump"/>
              </a:rPr>
              <a:t>Зима</a:t>
            </a:r>
            <a:r>
              <a:rPr lang="ru-RU" sz="3600" b="1" cap="none" spc="0" dirty="0" smtClean="0">
                <a:ln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– 2 </a:t>
            </a:r>
            <a:endParaRPr lang="ru-RU" sz="3600" b="1" cap="none" spc="0" dirty="0">
              <a:ln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5286388"/>
            <a:ext cx="2271969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uk-UA" sz="3600" b="1" cap="none" spc="0" dirty="0" smtClean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hlinkClick r:id="rId3" action="ppaction://hlinksldjump"/>
              </a:rPr>
              <a:t>Весна</a:t>
            </a:r>
            <a:r>
              <a:rPr lang="uk-UA" sz="3600" b="1" cap="none" spc="0" dirty="0" smtClean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– 3 </a:t>
            </a:r>
            <a:endParaRPr lang="ru-RU" sz="3600" b="1" cap="none" spc="0" dirty="0">
              <a:ln>
                <a:prstDash val="solid"/>
              </a:ln>
              <a:solidFill>
                <a:srgbClr val="00B05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6" name="Прямоугольник 15">
            <a:hlinkClick r:id="rId4" action="ppaction://hlinksldjump"/>
          </p:cNvPr>
          <p:cNvSpPr/>
          <p:nvPr/>
        </p:nvSpPr>
        <p:spPr>
          <a:xfrm>
            <a:off x="3143240" y="4214818"/>
            <a:ext cx="2286016" cy="646331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uk-UA" sz="3600" b="1" cap="none" spc="0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Літо – 4 </a:t>
            </a:r>
            <a:endParaRPr lang="ru-RU" sz="3600" b="1" cap="none" spc="0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7" name="Прямоугольник 16">
            <a:hlinkClick r:id="rId5" action="ppaction://hlinksldjump"/>
          </p:cNvPr>
          <p:cNvSpPr/>
          <p:nvPr/>
        </p:nvSpPr>
        <p:spPr>
          <a:xfrm>
            <a:off x="3214678" y="5357826"/>
            <a:ext cx="2265556" cy="646331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uk-UA" sz="3600" b="1" cap="none" spc="0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Осінь – 5 </a:t>
            </a:r>
            <a:endParaRPr lang="ru-RU" sz="3600" b="1" cap="none" spc="0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8" name="Прямоугольник 17">
            <a:hlinkClick r:id="rId6" action="ppaction://hlinksldjump"/>
          </p:cNvPr>
          <p:cNvSpPr/>
          <p:nvPr/>
        </p:nvSpPr>
        <p:spPr>
          <a:xfrm>
            <a:off x="6072198" y="4214818"/>
            <a:ext cx="3071802" cy="646331"/>
          </a:xfrm>
          <a:prstGeom prst="rect">
            <a:avLst/>
          </a:prstGeom>
          <a:solidFill>
            <a:srgbClr val="7030A0"/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uk-UA" sz="3600" b="1" cap="none" spc="0" dirty="0" smtClean="0">
                <a:ln>
                  <a:prstDash val="solid"/>
                </a:ln>
                <a:solidFill>
                  <a:schemeClr val="tx1">
                    <a:lumMod val="8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Таблиця – 6 </a:t>
            </a:r>
            <a:endParaRPr lang="ru-RU" sz="3600" b="1" cap="none" spc="0" dirty="0">
              <a:ln>
                <a:prstDash val="solid"/>
              </a:ln>
              <a:solidFill>
                <a:schemeClr val="tx1">
                  <a:lumMod val="8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9" name="Прямоугольник 18">
            <a:hlinkClick r:id="rId7" action="ppaction://hlinksldjump"/>
          </p:cNvPr>
          <p:cNvSpPr/>
          <p:nvPr/>
        </p:nvSpPr>
        <p:spPr>
          <a:xfrm>
            <a:off x="6072198" y="5357826"/>
            <a:ext cx="3071802" cy="646331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uk-UA" sz="36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Діаграма – 7 </a:t>
            </a:r>
            <a:endParaRPr lang="ru-RU" sz="3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43306" y="714356"/>
            <a:ext cx="22958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Зима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"/>
            <a:ext cx="307183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ЗИМОВИЙ РАНОК</a:t>
            </a:r>
            <a:br>
              <a:rPr lang="ru-RU" sz="2400" b="1" dirty="0" smtClean="0"/>
            </a:br>
            <a:r>
              <a:rPr lang="ru-RU" sz="2400" dirty="0" err="1" smtClean="0"/>
              <a:t>Якось</a:t>
            </a:r>
            <a:r>
              <a:rPr lang="ru-RU" sz="2400" dirty="0" smtClean="0"/>
              <a:t> </a:t>
            </a:r>
            <a:r>
              <a:rPr lang="ru-RU" sz="2400" dirty="0" err="1" smtClean="0"/>
              <a:t>вранці</a:t>
            </a:r>
            <a:r>
              <a:rPr lang="ru-RU" sz="2400" dirty="0" smtClean="0"/>
              <a:t> на </a:t>
            </a:r>
            <a:r>
              <a:rPr lang="ru-RU" sz="2400" dirty="0" err="1" smtClean="0"/>
              <a:t>поріг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err="1" smtClean="0"/>
              <a:t>Випав</a:t>
            </a:r>
            <a:r>
              <a:rPr lang="ru-RU" sz="2400" dirty="0" smtClean="0"/>
              <a:t> </a:t>
            </a:r>
            <a:r>
              <a:rPr lang="ru-RU" sz="2400" dirty="0" err="1" smtClean="0"/>
              <a:t>білий-білий</a:t>
            </a:r>
            <a:r>
              <a:rPr lang="ru-RU" sz="2400" dirty="0" smtClean="0"/>
              <a:t> </a:t>
            </a:r>
            <a:r>
              <a:rPr lang="ru-RU" sz="2400" dirty="0" err="1" smtClean="0"/>
              <a:t>сніг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err="1" smtClean="0"/>
              <a:t>Біла</a:t>
            </a:r>
            <a:r>
              <a:rPr lang="ru-RU" sz="2400" dirty="0" smtClean="0"/>
              <a:t> стала вся земля,</a:t>
            </a:r>
            <a:br>
              <a:rPr lang="ru-RU" sz="2400" dirty="0" smtClean="0"/>
            </a:br>
            <a:r>
              <a:rPr lang="ru-RU" sz="2400" dirty="0" err="1" smtClean="0"/>
              <a:t>Річка</a:t>
            </a:r>
            <a:r>
              <a:rPr lang="ru-RU" sz="2400" dirty="0" smtClean="0"/>
              <a:t>, луг, </a:t>
            </a:r>
            <a:r>
              <a:rPr lang="ru-RU" sz="2400" dirty="0" err="1" smtClean="0"/>
              <a:t>ліси</a:t>
            </a:r>
            <a:r>
              <a:rPr lang="ru-RU" sz="2400" dirty="0" smtClean="0"/>
              <a:t> </a:t>
            </a:r>
            <a:r>
              <a:rPr lang="ru-RU" sz="2400" dirty="0" err="1" smtClean="0"/>
              <a:t>й</a:t>
            </a:r>
            <a:r>
              <a:rPr lang="ru-RU" sz="2400" dirty="0" smtClean="0"/>
              <a:t> поля.</a:t>
            </a:r>
          </a:p>
          <a:p>
            <a:pPr algn="ctr"/>
            <a:r>
              <a:rPr lang="ru-RU" sz="2400" dirty="0" err="1" smtClean="0"/>
              <a:t>Засвистіла</a:t>
            </a:r>
            <a:r>
              <a:rPr lang="ru-RU" sz="2400" dirty="0" smtClean="0"/>
              <a:t> </a:t>
            </a:r>
            <a:r>
              <a:rPr lang="ru-RU" sz="2400" dirty="0" err="1" smtClean="0"/>
              <a:t>завірюха</a:t>
            </a:r>
            <a:r>
              <a:rPr lang="ru-RU" sz="2400" dirty="0" smtClean="0"/>
              <a:t>,</a:t>
            </a:r>
            <a:br>
              <a:rPr lang="ru-RU" sz="2400" dirty="0" smtClean="0"/>
            </a:br>
            <a:r>
              <a:rPr lang="ru-RU" sz="2400" dirty="0" err="1" smtClean="0"/>
              <a:t>Морозець</a:t>
            </a:r>
            <a:r>
              <a:rPr lang="ru-RU" sz="2400" dirty="0" smtClean="0"/>
              <a:t> щипа за </a:t>
            </a:r>
            <a:r>
              <a:rPr lang="ru-RU" sz="2400" dirty="0" err="1" smtClean="0"/>
              <a:t>вуха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err="1" smtClean="0"/>
              <a:t>Діти</a:t>
            </a:r>
            <a:r>
              <a:rPr lang="ru-RU" sz="2400" dirty="0" smtClean="0"/>
              <a:t> </a:t>
            </a:r>
            <a:r>
              <a:rPr lang="ru-RU" sz="2400" dirty="0" err="1" smtClean="0"/>
              <a:t>кажуть</a:t>
            </a:r>
            <a:r>
              <a:rPr lang="ru-RU" sz="2400" dirty="0" smtClean="0"/>
              <a:t> «Все дарма!</a:t>
            </a:r>
            <a:br>
              <a:rPr lang="ru-RU" sz="2400" dirty="0" smtClean="0"/>
            </a:br>
            <a:r>
              <a:rPr lang="ru-RU" sz="2400" dirty="0" err="1" smtClean="0"/>
              <a:t>Це</a:t>
            </a:r>
            <a:r>
              <a:rPr lang="ru-RU" sz="2400" dirty="0" smtClean="0"/>
              <a:t> ж </a:t>
            </a:r>
            <a:r>
              <a:rPr lang="ru-RU" sz="2400" dirty="0" err="1" smtClean="0"/>
              <a:t>чудово</a:t>
            </a:r>
            <a:r>
              <a:rPr lang="ru-RU" sz="2400" dirty="0" smtClean="0"/>
              <a:t>!</a:t>
            </a:r>
            <a:br>
              <a:rPr lang="ru-RU" sz="2400" dirty="0" smtClean="0"/>
            </a:br>
            <a:r>
              <a:rPr lang="ru-RU" sz="2400" dirty="0" err="1" smtClean="0"/>
              <a:t>Це</a:t>
            </a:r>
            <a:r>
              <a:rPr lang="ru-RU" sz="2400" dirty="0" smtClean="0"/>
              <a:t> ж зима!»</a:t>
            </a:r>
            <a:endParaRPr lang="ru-RU" sz="2400" dirty="0"/>
          </a:p>
        </p:txBody>
      </p:sp>
      <p:pic>
        <p:nvPicPr>
          <p:cNvPr id="4098" name="Picture 2" descr="Картинки по запросу зима вірші мін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214686"/>
            <a:ext cx="5857884" cy="3643314"/>
          </a:xfrm>
          <a:prstGeom prst="rect">
            <a:avLst/>
          </a:prstGeom>
          <a:noFill/>
        </p:spPr>
      </p:pic>
      <p:pic>
        <p:nvPicPr>
          <p:cNvPr id="4104" name="Picture 8" descr="Картинки по запросу зима вірші міні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0"/>
            <a:ext cx="2143108" cy="1857364"/>
          </a:xfrm>
          <a:prstGeom prst="rect">
            <a:avLst/>
          </a:prstGeom>
          <a:noFill/>
        </p:spPr>
      </p:pic>
      <p:pic>
        <p:nvPicPr>
          <p:cNvPr id="4106" name="Picture 10" descr="Картинки по запросу зима вірші міні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285728"/>
            <a:ext cx="3810000" cy="4800601"/>
          </a:xfrm>
          <a:prstGeom prst="rect">
            <a:avLst/>
          </a:prstGeom>
          <a:noFill/>
        </p:spPr>
      </p:pic>
      <p:pic>
        <p:nvPicPr>
          <p:cNvPr id="4108" name="Picture 12" descr="Картинки по запросу зима вірші міні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1357298"/>
            <a:ext cx="2571750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71802" y="1000108"/>
            <a:ext cx="25400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Весна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628" y="785794"/>
            <a:ext cx="457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Надійшла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весна</a:t>
            </a:r>
          </a:p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Надійшла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весна прекрасна,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многоцвітна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тепла, ясна,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наче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дівчина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вінку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Зацвіли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луги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діброви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повно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гомону,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розмови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пісень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чагарнику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Картинки по запросу вірші про весну"/>
          <p:cNvPicPr>
            <a:picLocks noChangeAspect="1" noChangeArrowheads="1"/>
          </p:cNvPicPr>
          <p:nvPr/>
        </p:nvPicPr>
        <p:blipFill>
          <a:blip r:embed="rId2">
            <a:lum bright="-10000" contrast="18000"/>
          </a:blip>
          <a:srcRect/>
          <a:stretch>
            <a:fillRect/>
          </a:stretch>
        </p:blipFill>
        <p:spPr bwMode="auto">
          <a:xfrm>
            <a:off x="0" y="0"/>
            <a:ext cx="2643206" cy="2786082"/>
          </a:xfrm>
          <a:prstGeom prst="rect">
            <a:avLst/>
          </a:prstGeom>
          <a:noFill/>
          <a:effectLst>
            <a:outerShdw dist="2540000" dir="21540000" sx="200000" sy="200000" algn="ctr" rotWithShape="0">
              <a:srgbClr val="000000">
                <a:alpha val="0"/>
              </a:srgbClr>
            </a:outerShdw>
          </a:effectLst>
        </p:spPr>
      </p:pic>
      <p:pic>
        <p:nvPicPr>
          <p:cNvPr id="3078" name="Picture 6" descr="Картинки по запросу вірші про весн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86322"/>
            <a:ext cx="9144000" cy="2071678"/>
          </a:xfrm>
          <a:prstGeom prst="rect">
            <a:avLst/>
          </a:prstGeom>
          <a:noFill/>
        </p:spPr>
      </p:pic>
      <p:pic>
        <p:nvPicPr>
          <p:cNvPr id="3080" name="Picture 8" descr="Картинки по запросу вірші про весн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86058"/>
            <a:ext cx="3571868" cy="2003774"/>
          </a:xfrm>
          <a:prstGeom prst="rect">
            <a:avLst/>
          </a:prstGeom>
          <a:noFill/>
        </p:spPr>
      </p:pic>
      <p:pic>
        <p:nvPicPr>
          <p:cNvPr id="3086" name="Picture 14" descr="Картинки по запросу квіти весн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2571744"/>
            <a:ext cx="2538362" cy="218388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7554" y="0"/>
            <a:ext cx="16878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Літо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14546" y="785795"/>
            <a:ext cx="45720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відчинене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віконце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Зазирнуло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зранку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сонце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лоскоче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ніжно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носик,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маленькі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ніжки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босі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Сяйвом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сонця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все залито,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нас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гостює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справжнє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літо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Картинки по запросу вірші про літо для доросли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2071702" cy="2209801"/>
          </a:xfrm>
          <a:prstGeom prst="rect">
            <a:avLst/>
          </a:prstGeom>
          <a:noFill/>
        </p:spPr>
      </p:pic>
      <p:pic>
        <p:nvPicPr>
          <p:cNvPr id="2056" name="Picture 8" descr="Картинки по запросу літ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357562"/>
            <a:ext cx="2714644" cy="1785935"/>
          </a:xfrm>
          <a:prstGeom prst="rect">
            <a:avLst/>
          </a:prstGeom>
          <a:noFill/>
        </p:spPr>
      </p:pic>
      <p:pic>
        <p:nvPicPr>
          <p:cNvPr id="2058" name="Picture 10" descr="Картинки по запросу літ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1714488"/>
            <a:ext cx="2714612" cy="2162159"/>
          </a:xfrm>
          <a:prstGeom prst="rect">
            <a:avLst/>
          </a:prstGeom>
          <a:noFill/>
        </p:spPr>
      </p:pic>
      <p:pic>
        <p:nvPicPr>
          <p:cNvPr id="2060" name="Picture 12" descr="Картинки по запросу сонечк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0"/>
            <a:ext cx="1600087" cy="1500199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214942" y="454967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Кольорове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яскраве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Запашне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смішне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цікаве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Мама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літечку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радіє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Літо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маляток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гріє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росли вони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здорові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Наші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сонечка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чудові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2" name="Picture 14" descr="Картинки по запросу літо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572008"/>
            <a:ext cx="3017500" cy="228599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3240" y="285728"/>
            <a:ext cx="2510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Осінь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500098" y="428604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Нині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осінь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чарує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Неповторна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чарівна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барви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дарує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дивує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нас вона.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Виглядає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казково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Восени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парк,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гай,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Розмаїттям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кольоровим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Прикрашає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осінь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край!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Картинки по запросу осін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00439"/>
            <a:ext cx="9144000" cy="3357562"/>
          </a:xfrm>
          <a:prstGeom prst="rect">
            <a:avLst/>
          </a:prstGeom>
          <a:noFill/>
        </p:spPr>
      </p:pic>
      <p:pic>
        <p:nvPicPr>
          <p:cNvPr id="1028" name="Picture 4" descr="Картинки по запросу осін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7787" y="1"/>
            <a:ext cx="3486213" cy="1928802"/>
          </a:xfrm>
          <a:prstGeom prst="rect">
            <a:avLst/>
          </a:prstGeom>
          <a:noFill/>
        </p:spPr>
      </p:pic>
      <p:pic>
        <p:nvPicPr>
          <p:cNvPr id="1030" name="Picture 6" descr="Картинки по запросу осінь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1857364"/>
            <a:ext cx="2524096" cy="1683933"/>
          </a:xfrm>
          <a:prstGeom prst="rect">
            <a:avLst/>
          </a:prstGeom>
          <a:noFill/>
        </p:spPr>
      </p:pic>
      <p:pic>
        <p:nvPicPr>
          <p:cNvPr id="1032" name="Picture 8" descr="Картинки по запросу осінь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1928802"/>
            <a:ext cx="1857388" cy="1576428"/>
          </a:xfrm>
          <a:prstGeom prst="rect">
            <a:avLst/>
          </a:prstGeom>
          <a:noFill/>
        </p:spPr>
      </p:pic>
      <p:sp>
        <p:nvSpPr>
          <p:cNvPr id="1034" name="AutoShape 10" descr="Картинки по запросу осін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Картинки по запросу осін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Картинки по запросу осін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Картинки по запросу осін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2" name="AutoShape 18" descr="Картинки по запросу осін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4" name="AutoShape 20" descr="Картинки по запросу осін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6" name="Picture 22" descr="Картинки по запросу осінь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1000108"/>
            <a:ext cx="928694" cy="928694"/>
          </a:xfrm>
          <a:prstGeom prst="rect">
            <a:avLst/>
          </a:prstGeom>
          <a:noFill/>
        </p:spPr>
      </p:pic>
      <p:pic>
        <p:nvPicPr>
          <p:cNvPr id="1048" name="Picture 24" descr="Картинки по запросу осінь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6136401">
            <a:off x="-27705" y="-170574"/>
            <a:ext cx="1214446" cy="1214446"/>
          </a:xfrm>
          <a:prstGeom prst="rect">
            <a:avLst/>
          </a:prstGeom>
          <a:noFill/>
        </p:spPr>
      </p:pic>
      <p:pic>
        <p:nvPicPr>
          <p:cNvPr id="1050" name="Picture 26" descr="Картинки по запросу осінь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8596378">
            <a:off x="5643570" y="2000240"/>
            <a:ext cx="1071570" cy="1071570"/>
          </a:xfrm>
          <a:prstGeom prst="rect">
            <a:avLst/>
          </a:prstGeom>
          <a:noFill/>
        </p:spPr>
      </p:pic>
      <p:pic>
        <p:nvPicPr>
          <p:cNvPr id="1052" name="Picture 28" descr="Картинки по запросу осінь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659111">
            <a:off x="5002" y="1648084"/>
            <a:ext cx="714348" cy="714348"/>
          </a:xfrm>
          <a:prstGeom prst="rect">
            <a:avLst/>
          </a:prstGeom>
          <a:noFill/>
        </p:spPr>
      </p:pic>
      <p:pic>
        <p:nvPicPr>
          <p:cNvPr id="1054" name="Picture 30" descr="Картинки по запросу осінь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6346600">
            <a:off x="8505567" y="2138607"/>
            <a:ext cx="571504" cy="571504"/>
          </a:xfrm>
          <a:prstGeom prst="rect">
            <a:avLst/>
          </a:prstGeom>
          <a:noFill/>
        </p:spPr>
      </p:pic>
      <p:pic>
        <p:nvPicPr>
          <p:cNvPr id="1056" name="Picture 32" descr="Картинки по запросу капля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86314" y="1214422"/>
            <a:ext cx="547662" cy="547662"/>
          </a:xfrm>
          <a:prstGeom prst="rect">
            <a:avLst/>
          </a:prstGeom>
          <a:noFill/>
        </p:spPr>
      </p:pic>
      <p:pic>
        <p:nvPicPr>
          <p:cNvPr id="21" name="Picture 32" descr="Картинки по запросу капля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5984" y="357166"/>
            <a:ext cx="414310" cy="414310"/>
          </a:xfrm>
          <a:prstGeom prst="rect">
            <a:avLst/>
          </a:prstGeom>
          <a:noFill/>
        </p:spPr>
      </p:pic>
      <p:pic>
        <p:nvPicPr>
          <p:cNvPr id="22" name="Picture 32" descr="Картинки по запросу капля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57884" y="3143248"/>
            <a:ext cx="271434" cy="271434"/>
          </a:xfrm>
          <a:prstGeom prst="rect">
            <a:avLst/>
          </a:prstGeom>
          <a:noFill/>
        </p:spPr>
      </p:pic>
      <p:pic>
        <p:nvPicPr>
          <p:cNvPr id="23" name="Picture 32" descr="Картинки по запросу капля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0999210" flipH="1" flipV="1">
            <a:off x="8581446" y="2723538"/>
            <a:ext cx="317152" cy="317152"/>
          </a:xfrm>
          <a:prstGeom prst="rect">
            <a:avLst/>
          </a:prstGeom>
          <a:noFill/>
        </p:spPr>
      </p:pic>
      <p:pic>
        <p:nvPicPr>
          <p:cNvPr id="24" name="Picture 32" descr="Картинки по запросу капля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2857496"/>
            <a:ext cx="547662" cy="54766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214546" y="1785925"/>
          <a:ext cx="5214975" cy="3338518"/>
        </p:xfrm>
        <a:graphic>
          <a:graphicData uri="http://schemas.openxmlformats.org/drawingml/2006/table">
            <a:tbl>
              <a:tblPr/>
              <a:tblGrid>
                <a:gridCol w="1665022"/>
                <a:gridCol w="1507945"/>
                <a:gridCol w="2042008"/>
              </a:tblGrid>
              <a:tr h="67242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70C0"/>
                          </a:solidFill>
                          <a:latin typeface="SWScrpc"/>
                        </a:rPr>
                        <a:t>Пори року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26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F02CF5"/>
                          </a:solidFill>
                          <a:latin typeface="Times New Roman"/>
                        </a:rPr>
                        <a:t>Пора року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err="1">
                          <a:solidFill>
                            <a:srgbClr val="F02CF5"/>
                          </a:solidFill>
                          <a:latin typeface="Times New Roman"/>
                        </a:rPr>
                        <a:t>Середня</a:t>
                      </a:r>
                      <a:r>
                        <a:rPr lang="ru-RU" sz="1400" b="0" i="0" u="none" strike="noStrike" dirty="0">
                          <a:solidFill>
                            <a:srgbClr val="F02CF5"/>
                          </a:solidFill>
                          <a:latin typeface="Times New Roman"/>
                        </a:rPr>
                        <a:t> температура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F02CF5"/>
                          </a:solidFill>
                          <a:latin typeface="Times New Roman"/>
                        </a:rPr>
                        <a:t>Кількість днів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5308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B050"/>
                          </a:solidFill>
                          <a:latin typeface="SWScrpc"/>
                        </a:rPr>
                        <a:t>Зима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-5°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5308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B050"/>
                          </a:solidFill>
                          <a:latin typeface="SWScrpc"/>
                        </a:rPr>
                        <a:t>Весна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+15°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5308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B050"/>
                          </a:solidFill>
                          <a:latin typeface="SWScrpc"/>
                        </a:rPr>
                        <a:t>Літо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+25°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5308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B050"/>
                          </a:solidFill>
                          <a:latin typeface="SWScrpc"/>
                        </a:rPr>
                        <a:t>Осінь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1285852" y="1357298"/>
          <a:ext cx="6572296" cy="414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El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123</TotalTime>
  <Words>65</Words>
  <PresentationFormat>Экран (4:3)</PresentationFormat>
  <Paragraphs>39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student</cp:lastModifiedBy>
  <cp:revision>12</cp:revision>
  <dcterms:modified xsi:type="dcterms:W3CDTF">2016-11-14T09:42:29Z</dcterms:modified>
</cp:coreProperties>
</file>